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7" r:id="rId2"/>
    <p:sldId id="267" r:id="rId3"/>
    <p:sldId id="258" r:id="rId4"/>
    <p:sldId id="276" r:id="rId5"/>
    <p:sldId id="278" r:id="rId6"/>
    <p:sldId id="266" r:id="rId7"/>
    <p:sldId id="279" r:id="rId8"/>
    <p:sldId id="274" r:id="rId9"/>
    <p:sldId id="275" r:id="rId10"/>
    <p:sldId id="268" r:id="rId11"/>
    <p:sldId id="272" r:id="rId12"/>
    <p:sldId id="273" r:id="rId13"/>
    <p:sldId id="256" r:id="rId14"/>
    <p:sldId id="259" r:id="rId15"/>
    <p:sldId id="284" r:id="rId16"/>
    <p:sldId id="270" r:id="rId17"/>
    <p:sldId id="269" r:id="rId18"/>
    <p:sldId id="280" r:id="rId19"/>
    <p:sldId id="281" r:id="rId20"/>
    <p:sldId id="282" r:id="rId21"/>
    <p:sldId id="28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82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9C48A-5401-4A07-AD30-88B5836EDD5A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278A6-E039-48A7-BA8E-75F2BD4D9F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278A6-E039-48A7-BA8E-75F2BD4D9FB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9352B-B185-438B-A59D-754B40EE535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39D09-F9FB-444C-AC7D-8E7F26684476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D5D90-3A48-4C7D-A9F5-B3DCF63FF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694354" y="1118937"/>
            <a:ext cx="3981920" cy="4303987"/>
          </a:xfrm>
          <a:custGeom>
            <a:avLst/>
            <a:gdLst>
              <a:gd name="connsiteX0" fmla="*/ 0 w 4288221"/>
              <a:gd name="connsiteY0" fmla="*/ 4303987 h 4303987"/>
              <a:gd name="connsiteX1" fmla="*/ 4288221 w 4288221"/>
              <a:gd name="connsiteY1" fmla="*/ 3074276 h 4303987"/>
              <a:gd name="connsiteX2" fmla="*/ 4240924 w 4288221"/>
              <a:gd name="connsiteY2" fmla="*/ 0 h 4303987"/>
              <a:gd name="connsiteX3" fmla="*/ 15766 w 4288221"/>
              <a:gd name="connsiteY3" fmla="*/ 1166649 h 4303987"/>
              <a:gd name="connsiteX4" fmla="*/ 0 w 4288221"/>
              <a:gd name="connsiteY4" fmla="*/ 4303987 h 430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8221" h="4303987">
                <a:moveTo>
                  <a:pt x="0" y="4303987"/>
                </a:moveTo>
                <a:lnTo>
                  <a:pt x="4288221" y="3074276"/>
                </a:lnTo>
                <a:lnTo>
                  <a:pt x="4240924" y="0"/>
                </a:lnTo>
                <a:lnTo>
                  <a:pt x="15766" y="1166649"/>
                </a:lnTo>
                <a:cubicBezTo>
                  <a:pt x="10511" y="2212428"/>
                  <a:pt x="5255" y="3258208"/>
                  <a:pt x="0" y="4303987"/>
                </a:cubicBezTo>
                <a:close/>
              </a:path>
            </a:pathLst>
          </a:custGeom>
          <a:gradFill>
            <a:gsLst>
              <a:gs pos="32000">
                <a:schemeClr val="accent5">
                  <a:lumMod val="20000"/>
                  <a:lumOff val="80000"/>
                </a:schemeClr>
              </a:gs>
              <a:gs pos="12000">
                <a:schemeClr val="accent5">
                  <a:lumMod val="40000"/>
                  <a:lumOff val="6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11500" b="1" dirty="0" err="1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60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685800" y="1500352"/>
            <a:ext cx="3910263" cy="4367048"/>
            <a:chOff x="1042737" y="1500352"/>
            <a:chExt cx="3931920" cy="4367048"/>
          </a:xfrm>
        </p:grpSpPr>
        <p:sp>
          <p:nvSpPr>
            <p:cNvPr id="8" name="Freeform 7"/>
            <p:cNvSpPr/>
            <p:nvPr/>
          </p:nvSpPr>
          <p:spPr>
            <a:xfrm>
              <a:off x="1042737" y="1500352"/>
              <a:ext cx="3931920" cy="4367048"/>
            </a:xfrm>
            <a:custGeom>
              <a:avLst/>
              <a:gdLst>
                <a:gd name="connsiteX0" fmla="*/ 35355 w 4276279"/>
                <a:gd name="connsiteY0" fmla="*/ 0 h 4367048"/>
                <a:gd name="connsiteX1" fmla="*/ 4276279 w 4276279"/>
                <a:gd name="connsiteY1" fmla="*/ 1198180 h 4367048"/>
                <a:gd name="connsiteX2" fmla="*/ 4276279 w 4276279"/>
                <a:gd name="connsiteY2" fmla="*/ 4367048 h 4367048"/>
                <a:gd name="connsiteX3" fmla="*/ 19590 w 4276279"/>
                <a:gd name="connsiteY3" fmla="*/ 3137338 h 4367048"/>
                <a:gd name="connsiteX4" fmla="*/ 3824 w 4276279"/>
                <a:gd name="connsiteY4" fmla="*/ 3026980 h 4367048"/>
                <a:gd name="connsiteX5" fmla="*/ 35355 w 4276279"/>
                <a:gd name="connsiteY5" fmla="*/ 0 h 436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279" h="4367048">
                  <a:moveTo>
                    <a:pt x="35355" y="0"/>
                  </a:moveTo>
                  <a:lnTo>
                    <a:pt x="4276279" y="1198180"/>
                  </a:lnTo>
                  <a:lnTo>
                    <a:pt x="4276279" y="4367048"/>
                  </a:lnTo>
                  <a:lnTo>
                    <a:pt x="19590" y="3137338"/>
                  </a:lnTo>
                  <a:cubicBezTo>
                    <a:pt x="0" y="3131410"/>
                    <a:pt x="3824" y="3043244"/>
                    <a:pt x="3824" y="3026980"/>
                  </a:cubicBezTo>
                  <a:lnTo>
                    <a:pt x="353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PP of Sabbir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92808" y="2433780"/>
              <a:ext cx="1764792" cy="221442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6" name="Freeform 5"/>
          <p:cNvSpPr/>
          <p:nvPr/>
        </p:nvSpPr>
        <p:spPr>
          <a:xfrm>
            <a:off x="4543926" y="762000"/>
            <a:ext cx="3886200" cy="5092262"/>
          </a:xfrm>
          <a:custGeom>
            <a:avLst/>
            <a:gdLst>
              <a:gd name="connsiteX0" fmla="*/ 15766 w 3578773"/>
              <a:gd name="connsiteY0" fmla="*/ 378372 h 5092262"/>
              <a:gd name="connsiteX1" fmla="*/ 1418897 w 3578773"/>
              <a:gd name="connsiteY1" fmla="*/ 0 h 5092262"/>
              <a:gd name="connsiteX2" fmla="*/ 3578773 w 3578773"/>
              <a:gd name="connsiteY2" fmla="*/ 567559 h 5092262"/>
              <a:gd name="connsiteX3" fmla="*/ 3578773 w 3578773"/>
              <a:gd name="connsiteY3" fmla="*/ 4114800 h 5092262"/>
              <a:gd name="connsiteX4" fmla="*/ 0 w 3578773"/>
              <a:gd name="connsiteY4" fmla="*/ 5092262 h 5092262"/>
              <a:gd name="connsiteX5" fmla="*/ 15766 w 3578773"/>
              <a:gd name="connsiteY5" fmla="*/ 378372 h 509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8773" h="5092262">
                <a:moveTo>
                  <a:pt x="15766" y="378372"/>
                </a:moveTo>
                <a:lnTo>
                  <a:pt x="1418897" y="0"/>
                </a:lnTo>
                <a:lnTo>
                  <a:pt x="3578773" y="567559"/>
                </a:lnTo>
                <a:lnTo>
                  <a:pt x="3578773" y="4114800"/>
                </a:lnTo>
                <a:lnTo>
                  <a:pt x="0" y="5092262"/>
                </a:lnTo>
                <a:cubicBezTo>
                  <a:pt x="5255" y="3515710"/>
                  <a:pt x="10511" y="1939159"/>
                  <a:pt x="15766" y="378372"/>
                </a:cubicBezTo>
                <a:close/>
              </a:path>
            </a:pathLst>
          </a:custGeom>
          <a:gradFill flip="none" rotWithShape="1">
            <a:gsLst>
              <a:gs pos="9000">
                <a:schemeClr val="tx2">
                  <a:lumMod val="20000"/>
                  <a:lumOff val="80000"/>
                </a:schemeClr>
              </a:gs>
              <a:gs pos="67000">
                <a:schemeClr val="tx2">
                  <a:lumMod val="40000"/>
                  <a:lumOff val="60000"/>
                </a:schemeClr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এ,কে,এম,আই,খায়রুল</a:t>
            </a:r>
            <a:r>
              <a:rPr lang="en-US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আলম</a:t>
            </a:r>
            <a:endParaRPr lang="en-US" sz="3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বহমুখী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spc="-15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শুক্রাবাদ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১২০৭</a:t>
            </a: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*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তৃতীয়অধ্যায়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459_1020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26926"/>
            <a:ext cx="6553200" cy="5350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06777"/>
            <a:ext cx="7646645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গতিরোধ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udi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679950"/>
            <a:ext cx="8382000" cy="1949450"/>
          </a:xfrm>
          <a:prstGeom prst="rect">
            <a:avLst/>
          </a:prstGeom>
        </p:spPr>
      </p:pic>
      <p:pic>
        <p:nvPicPr>
          <p:cNvPr id="1026" name="Picture 2" descr="J:\Images\hC2137FC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327150"/>
            <a:ext cx="8382000" cy="3352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79434" y="381000"/>
            <a:ext cx="6466835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464403"/>
            <a:ext cx="2715808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saacNewton-1689_25 December 1642 – 20 March 17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00" y="2133600"/>
            <a:ext cx="3403600" cy="46722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8494" y="1295400"/>
            <a:ext cx="56477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381000"/>
            <a:ext cx="1909497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255" y="1752600"/>
            <a:ext cx="339387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181600"/>
            <a:ext cx="8707833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নিউটনের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গতির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দ্বিতীয়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সূত্রের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সাহায্যে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বল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পরিমাপ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667000"/>
            <a:ext cx="7156126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নিউটনের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গতির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প্রথম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সূত্রের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সাহায্যে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বস্তুর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জড়তা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ও 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   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বলের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গুণগত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ধারণা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ব্যাখ্যা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114800"/>
            <a:ext cx="5673348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বিভিন্ন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প্রকার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বলের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ব্যাখ্যা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ball-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318652" y="-180474"/>
            <a:ext cx="9767452" cy="7038084"/>
          </a:xfrm>
          <a:prstGeom prst="rect">
            <a:avLst/>
          </a:prstGeom>
        </p:spPr>
      </p:pic>
      <p:pic>
        <p:nvPicPr>
          <p:cNvPr id="8" name="Picture 7" descr="Copy-of-sport-graphics-soc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2819403" y="1794164"/>
            <a:ext cx="2590800" cy="2590800"/>
          </a:xfrm>
          <a:prstGeom prst="rect">
            <a:avLst/>
          </a:prstGeom>
        </p:spPr>
      </p:pic>
      <p:pic>
        <p:nvPicPr>
          <p:cNvPr id="6" name="Picture 5" descr="football-image-300.ps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0" y="1655620"/>
            <a:ext cx="390078" cy="401780"/>
          </a:xfrm>
          <a:prstGeom prst="rect">
            <a:avLst/>
          </a:prstGeom>
        </p:spPr>
      </p:pic>
      <p:pic>
        <p:nvPicPr>
          <p:cNvPr id="9" name="Picture 8" descr="football-image-300.ps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3997" y="3733800"/>
            <a:ext cx="408373" cy="420624"/>
          </a:xfrm>
          <a:prstGeom prst="rect">
            <a:avLst/>
          </a:prstGeom>
        </p:spPr>
      </p:pic>
      <p:pic>
        <p:nvPicPr>
          <p:cNvPr id="11" name="Picture 10" descr="Player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95701" y="1523762"/>
            <a:ext cx="2819638" cy="2819638"/>
          </a:xfrm>
          <a:prstGeom prst="rect">
            <a:avLst/>
          </a:prstGeom>
        </p:spPr>
      </p:pic>
      <p:pic>
        <p:nvPicPr>
          <p:cNvPr id="7" name="Picture 6" descr="sport-graphic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525295" y="1600200"/>
            <a:ext cx="2361905" cy="223492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566737" y="457200"/>
            <a:ext cx="3276600" cy="1066800"/>
          </a:xfrm>
          <a:prstGeom prst="wedgeRoundRectCallout">
            <a:avLst>
              <a:gd name="adj1" fmla="val -52425"/>
              <a:gd name="adj2" fmla="val 782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ছিলাম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সেখানেই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আছি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3657600" y="2133600"/>
            <a:ext cx="3276600" cy="1066800"/>
          </a:xfrm>
          <a:prstGeom prst="wedgeRoundRectCallout">
            <a:avLst>
              <a:gd name="adj1" fmla="val 43046"/>
              <a:gd name="adj2" fmla="val 895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থেমে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গেলাম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0.31667 -0.0282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-1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0 L 0.55278 -0.06389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" y="-3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1.48148E-6 L -0.29166 -1.48148E-6 " pathEditMode="relative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990600"/>
            <a:ext cx="4140877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নিউটনের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গতির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প্রথম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সূত্র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829703" y="2328208"/>
            <a:ext cx="724749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বাহ্যিক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কোনো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প্রয়োগ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করলে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স্থির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বস্তু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স্থিরই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থাকবে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গতিশীল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বস্তু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সুষম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দ্রুতিতে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সরলপথে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চলতে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Webdings"/>
              </a:rPr>
              <a:t>থাকবে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62000" y="2462463"/>
            <a:ext cx="10210800" cy="152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r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4845">
            <a:off x="-2624336" y="941135"/>
            <a:ext cx="712616" cy="1095744"/>
          </a:xfrm>
          <a:prstGeom prst="rect">
            <a:avLst/>
          </a:prstGeom>
        </p:spPr>
      </p:pic>
      <p:pic>
        <p:nvPicPr>
          <p:cNvPr id="4" name="Picture 3" descr="Car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00600" y="838200"/>
            <a:ext cx="4572000" cy="17068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609600" y="5053263"/>
            <a:ext cx="10210800" cy="152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dr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4845">
            <a:off x="3928864" y="3483809"/>
            <a:ext cx="712616" cy="1095744"/>
          </a:xfrm>
          <a:prstGeom prst="rect">
            <a:avLst/>
          </a:prstGeom>
        </p:spPr>
      </p:pic>
      <p:pic>
        <p:nvPicPr>
          <p:cNvPr id="10" name="Picture 9" descr="Car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429000"/>
            <a:ext cx="4572000" cy="1706880"/>
          </a:xfrm>
          <a:prstGeom prst="rect">
            <a:avLst/>
          </a:prstGeom>
        </p:spPr>
      </p:pic>
      <p:pic>
        <p:nvPicPr>
          <p:cNvPr id="11" name="Picture 10" descr="Copy of old_man_walking_slow.ps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934200" y="76200"/>
            <a:ext cx="1590554" cy="24632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60985" y="2554069"/>
            <a:ext cx="1758815" cy="646331"/>
          </a:xfrm>
          <a:prstGeom prst="rect">
            <a:avLst/>
          </a:prstGeom>
          <a:ln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জড়তা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5181600"/>
            <a:ext cx="1909497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স্থিতি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জড়তা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825 1.11111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81459 -7.40741E-7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825 1.11111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0694 L 0.81458 0.0069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457200" y="2542674"/>
            <a:ext cx="10210800" cy="152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-4419600" y="637674"/>
            <a:ext cx="4284117" cy="1993684"/>
            <a:chOff x="533400" y="1231913"/>
            <a:chExt cx="4284117" cy="1993684"/>
          </a:xfrm>
        </p:grpSpPr>
        <p:pic>
          <p:nvPicPr>
            <p:cNvPr id="2" name="Picture 1" descr="Dru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066091">
              <a:off x="2854581" y="1231913"/>
              <a:ext cx="1962936" cy="1903964"/>
            </a:xfrm>
            <a:prstGeom prst="rect">
              <a:avLst/>
            </a:prstGeom>
          </p:spPr>
        </p:pic>
        <p:pic>
          <p:nvPicPr>
            <p:cNvPr id="3" name="Picture 2" descr="Pushing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533400" y="1600200"/>
              <a:ext cx="2425397" cy="1625397"/>
            </a:xfrm>
            <a:prstGeom prst="rect">
              <a:avLst/>
            </a:prstGeom>
          </p:spPr>
        </p:pic>
      </p:grpSp>
      <p:pic>
        <p:nvPicPr>
          <p:cNvPr id="5" name="Picture 4" descr="Animated_pushing_gea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22" y="208548"/>
            <a:ext cx="3534776" cy="2296316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3810000" y="609600"/>
            <a:ext cx="2033337" cy="584775"/>
            <a:chOff x="5105400" y="4267200"/>
            <a:chExt cx="2033337" cy="584775"/>
          </a:xfrm>
        </p:grpSpPr>
        <p:sp>
          <p:nvSpPr>
            <p:cNvPr id="24" name="TextBox 23"/>
            <p:cNvSpPr txBox="1"/>
            <p:nvPr/>
          </p:nvSpPr>
          <p:spPr>
            <a:xfrm>
              <a:off x="5486400" y="4267200"/>
              <a:ext cx="1277914" cy="5847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স্পর্শ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বল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6757737" y="4343400"/>
              <a:ext cx="381000" cy="45720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 flipH="1">
              <a:off x="5105400" y="4343400"/>
              <a:ext cx="381000" cy="45720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267200" y="4267200"/>
            <a:ext cx="2296280" cy="646331"/>
            <a:chOff x="5029200" y="4419600"/>
            <a:chExt cx="2296280" cy="646331"/>
          </a:xfrm>
        </p:grpSpPr>
        <p:sp>
          <p:nvSpPr>
            <p:cNvPr id="30" name="TextBox 29"/>
            <p:cNvSpPr txBox="1"/>
            <p:nvPr/>
          </p:nvSpPr>
          <p:spPr>
            <a:xfrm>
              <a:off x="5638800" y="4419600"/>
              <a:ext cx="1686680" cy="64633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অস্পর্শ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বল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2" name="Right Arrow 31"/>
            <p:cNvSpPr/>
            <p:nvPr/>
          </p:nvSpPr>
          <p:spPr>
            <a:xfrm flipH="1">
              <a:off x="5029200" y="4512304"/>
              <a:ext cx="609600" cy="460922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457200" y="3124200"/>
            <a:ext cx="3657600" cy="3331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rot="19582771">
            <a:off x="1698441" y="3206747"/>
            <a:ext cx="1219200" cy="3200400"/>
          </a:xfrm>
          <a:prstGeom prst="ellipse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rot="5400000">
            <a:off x="1280159" y="3289294"/>
            <a:ext cx="320040" cy="320040"/>
          </a:xfrm>
          <a:prstGeom prst="ellipse">
            <a:avLst/>
          </a:prstGeom>
          <a:gradFill flip="none" rotWithShape="1">
            <a:gsLst>
              <a:gs pos="32000">
                <a:srgbClr val="33CC33">
                  <a:alpha val="90000"/>
                </a:srgbClr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 rot="5400000">
            <a:off x="3108959" y="5848562"/>
            <a:ext cx="320040" cy="320040"/>
          </a:xfrm>
          <a:prstGeom prst="ellipse">
            <a:avLst/>
          </a:prstGeom>
          <a:gradFill flip="none" rotWithShape="1">
            <a:gsLst>
              <a:gs pos="32000">
                <a:srgbClr val="33CC33">
                  <a:alpha val="90000"/>
                </a:srgbClr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2866674">
            <a:off x="1713455" y="3171207"/>
            <a:ext cx="1219200" cy="3200400"/>
          </a:xfrm>
          <a:prstGeom prst="ellipse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rot="5400000">
            <a:off x="2666773" y="4930154"/>
            <a:ext cx="320040" cy="320040"/>
          </a:xfrm>
          <a:prstGeom prst="ellipse">
            <a:avLst/>
          </a:prstGeom>
          <a:gradFill flip="none" rotWithShape="1">
            <a:gsLst>
              <a:gs pos="32000">
                <a:srgbClr val="33CC33">
                  <a:alpha val="90000"/>
                </a:srgbClr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 rot="5400000">
            <a:off x="1756381" y="4106342"/>
            <a:ext cx="320040" cy="320040"/>
          </a:xfrm>
          <a:prstGeom prst="ellipse">
            <a:avLst/>
          </a:prstGeom>
          <a:gradFill flip="none" rotWithShape="1">
            <a:gsLst>
              <a:gs pos="32000">
                <a:srgbClr val="33CC33">
                  <a:alpha val="90000"/>
                </a:srgbClr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5400000">
            <a:off x="1622241" y="3054347"/>
            <a:ext cx="1219200" cy="3200400"/>
          </a:xfrm>
          <a:prstGeom prst="ellipse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5400000">
            <a:off x="3642359" y="4508494"/>
            <a:ext cx="320040" cy="320040"/>
          </a:xfrm>
          <a:prstGeom prst="ellipse">
            <a:avLst/>
          </a:prstGeom>
          <a:gradFill flip="none" rotWithShape="1">
            <a:gsLst>
              <a:gs pos="32000">
                <a:srgbClr val="33CC33">
                  <a:alpha val="90000"/>
                </a:srgbClr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 rot="5400000">
            <a:off x="518159" y="4432294"/>
            <a:ext cx="320040" cy="320040"/>
          </a:xfrm>
          <a:prstGeom prst="ellipse">
            <a:avLst/>
          </a:prstGeom>
          <a:gradFill flip="none" rotWithShape="1">
            <a:gsLst>
              <a:gs pos="32000">
                <a:srgbClr val="33CC33">
                  <a:alpha val="90000"/>
                </a:srgbClr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32"/>
          <p:cNvGrpSpPr/>
          <p:nvPr/>
        </p:nvGrpSpPr>
        <p:grpSpPr>
          <a:xfrm>
            <a:off x="1910687" y="4356094"/>
            <a:ext cx="762000" cy="762000"/>
            <a:chOff x="3810000" y="1371600"/>
            <a:chExt cx="762000" cy="762000"/>
          </a:xfrm>
        </p:grpSpPr>
        <p:pic>
          <p:nvPicPr>
            <p:cNvPr id="46" name="Picture 45" descr="Proton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23506" y="1755355"/>
              <a:ext cx="362814" cy="326532"/>
            </a:xfrm>
            <a:prstGeom prst="rect">
              <a:avLst/>
            </a:prstGeom>
          </p:spPr>
        </p:pic>
        <p:pic>
          <p:nvPicPr>
            <p:cNvPr id="47" name="Picture 46" descr="Neutr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278023">
              <a:off x="4101467" y="1665046"/>
              <a:ext cx="420864" cy="353742"/>
            </a:xfrm>
            <a:prstGeom prst="rect">
              <a:avLst/>
            </a:prstGeom>
          </p:spPr>
        </p:pic>
        <p:pic>
          <p:nvPicPr>
            <p:cNvPr id="48" name="Picture 47" descr="Neutr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54562" y="1455997"/>
              <a:ext cx="399094" cy="353742"/>
            </a:xfrm>
            <a:prstGeom prst="rect">
              <a:avLst/>
            </a:prstGeom>
          </p:spPr>
        </p:pic>
        <p:pic>
          <p:nvPicPr>
            <p:cNvPr id="49" name="Picture 48" descr="Proton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3278023">
              <a:off x="4136297" y="1422567"/>
              <a:ext cx="362812" cy="326532"/>
            </a:xfrm>
            <a:prstGeom prst="rect">
              <a:avLst/>
            </a:prstGeom>
          </p:spPr>
        </p:pic>
        <p:sp>
          <p:nvSpPr>
            <p:cNvPr id="50" name="Oval 49"/>
            <p:cNvSpPr/>
            <p:nvPr/>
          </p:nvSpPr>
          <p:spPr>
            <a:xfrm>
              <a:off x="3810000" y="1371600"/>
              <a:ext cx="762000" cy="76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shade val="67500"/>
                    <a:satMod val="115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381000" y="2743200"/>
            <a:ext cx="3810000" cy="3962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০০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99063 4.07407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0.00671 C 0.0276 -0.02197 0.09809 0.04071 0.15382 0.14871 C 0.20903 0.25578 0.22847 0.36749 0.19583 0.39616 C 0.16493 0.42623 0.09358 0.36124 0.03785 0.2544 C -0.01667 0.14709 -0.03611 0.03608 -0.00399 0.00671 Z " pathEditMode="fixed" rAng="-2064171" ptsTypes="fffff">
                                      <p:cBhvr>
                                        <p:cTn id="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19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0.01271 C 0.02569 -0.01596 0.00521 -0.12466 -0.05087 -0.22942 C -0.1059 -0.33511 -0.17917 -0.39547 -0.20851 -0.36679 C -0.24011 -0.33673 -0.21823 -0.22734 -0.16215 -0.12373 C -0.10712 -0.01943 -0.03403 0.0444 -0.00521 0.01271 Z " pathEditMode="fixed" rAng="-2135322" ptsTypes="fffff">
                                      <p:cBhvr>
                                        <p:cTn id="31" dur="2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" y="-18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01457 C -0.07535 0.10176 -0.15573 0.14524 -0.18038 0.10731 C -0.20451 0.07031 -0.16979 -0.02706 -0.09861 -0.11563 C -0.0276 -0.2049 0.04722 -0.24722 0.07257 -0.21068 C 0.09861 -0.17345 0.0632 -0.0747 -0.00781 0.01457 Z " pathEditMode="fixed" rAng="8200876" ptsTypes="fffff">
                                      <p:cBhvr>
                                        <p:cTn id="3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" y="-6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046 C 0.07257 -0.08565 0.15191 -0.12546 0.17726 -0.08889 C 0.20226 -0.05162 0.16372 0.04884 0.09167 0.13518 C 0.02014 0.22083 -0.05798 0.26111 -0.0835 0.22291 C -0.10833 0.18634 -0.071 0.08611 0.00104 -0.00046 Z " pathEditMode="fixed" rAng="-45718239" ptsTypes="fffff">
                                      <p:cBhvr>
                                        <p:cTn id="3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0763 C -0.00052 0.04232 -0.07986 0.08233 -0.17344 0.08233 C -0.26875 0.08326 -0.34566 0.04232 -0.34566 -0.00763 C -0.34566 -0.05712 -0.26806 -0.09598 -0.17344 -0.09482 C -0.07813 -0.09598 -0.00018 -0.05712 -0.00018 -0.00763 Z " pathEditMode="fixed" rAng="5400000" ptsTypes="fffff">
                                      <p:cBhvr>
                                        <p:cTn id="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694 C -0.00417 -0.04255 0.07448 -0.08326 0.17118 -0.08326 C 0.26788 -0.08326 0.34566 -0.04255 0.34566 0.00694 C 0.34566 0.05689 0.26788 0.09667 0.17118 0.09667 C 0.07483 0.09667 -0.00434 0.05689 -0.00434 0.00694 Z " pathEditMode="fixed" rAng="16200000" ptsTypes="fffff">
                                      <p:cBhvr>
                                        <p:cTn id="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7" grpId="0" animBg="1"/>
      <p:bldP spid="38" grpId="0" animBg="1"/>
      <p:bldP spid="40" grpId="0" animBg="1"/>
      <p:bldP spid="41" grpId="0" animBg="1"/>
      <p:bldP spid="43" grpId="0" animBg="1"/>
      <p:bldP spid="44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457200" y="3333750"/>
            <a:ext cx="4572000" cy="28956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457200" y="3827462"/>
            <a:ext cx="4572000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1287130" y="1524000"/>
            <a:ext cx="998870" cy="4438650"/>
            <a:chOff x="4572000" y="-1009650"/>
            <a:chExt cx="998870" cy="4438650"/>
          </a:xfrm>
        </p:grpSpPr>
        <p:grpSp>
          <p:nvGrpSpPr>
            <p:cNvPr id="18" name="Group 17"/>
            <p:cNvGrpSpPr/>
            <p:nvPr/>
          </p:nvGrpSpPr>
          <p:grpSpPr>
            <a:xfrm>
              <a:off x="4572000" y="1143000"/>
              <a:ext cx="998870" cy="2286000"/>
              <a:chOff x="1371600" y="533400"/>
              <a:chExt cx="998870" cy="2286000"/>
            </a:xfrm>
          </p:grpSpPr>
          <p:pic>
            <p:nvPicPr>
              <p:cNvPr id="3" name="Picture 2" descr="Pingpong Ball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71600" y="1820530"/>
                <a:ext cx="998870" cy="998870"/>
              </a:xfrm>
              <a:prstGeom prst="rect">
                <a:avLst/>
              </a:prstGeom>
            </p:spPr>
          </p:pic>
          <p:sp>
            <p:nvSpPr>
              <p:cNvPr id="15" name="Freeform 14"/>
              <p:cNvSpPr/>
              <p:nvPr/>
            </p:nvSpPr>
            <p:spPr>
              <a:xfrm>
                <a:off x="1828800" y="533400"/>
                <a:ext cx="168442" cy="1371600"/>
              </a:xfrm>
              <a:custGeom>
                <a:avLst/>
                <a:gdLst>
                  <a:gd name="connsiteX0" fmla="*/ 24063 w 168442"/>
                  <a:gd name="connsiteY0" fmla="*/ 1371600 h 1371600"/>
                  <a:gd name="connsiteX1" fmla="*/ 24063 w 168442"/>
                  <a:gd name="connsiteY1" fmla="*/ 168442 h 1371600"/>
                  <a:gd name="connsiteX2" fmla="*/ 168442 w 168442"/>
                  <a:gd name="connsiteY2" fmla="*/ 360947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442" h="1371600">
                    <a:moveTo>
                      <a:pt x="24063" y="1371600"/>
                    </a:moveTo>
                    <a:cubicBezTo>
                      <a:pt x="12031" y="854242"/>
                      <a:pt x="0" y="336884"/>
                      <a:pt x="24063" y="168442"/>
                    </a:cubicBezTo>
                    <a:cubicBezTo>
                      <a:pt x="48126" y="0"/>
                      <a:pt x="108284" y="180473"/>
                      <a:pt x="168442" y="360947"/>
                    </a:cubicBezTo>
                  </a:path>
                </a:pathLst>
              </a:custGeom>
              <a:noFill/>
              <a:ln w="381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Plus 16"/>
              <p:cNvSpPr/>
              <p:nvPr/>
            </p:nvSpPr>
            <p:spPr>
              <a:xfrm>
                <a:off x="1619250" y="2114550"/>
                <a:ext cx="457200" cy="381000"/>
              </a:xfrm>
              <a:prstGeom prst="mathPlus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1" name="Straight Connector 30"/>
            <p:cNvCxnSpPr/>
            <p:nvPr/>
          </p:nvCxnSpPr>
          <p:spPr>
            <a:xfrm rot="5400000">
              <a:off x="3906044" y="132556"/>
              <a:ext cx="2286000" cy="1588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2963530" y="1485900"/>
            <a:ext cx="998870" cy="4476750"/>
            <a:chOff x="7315200" y="704850"/>
            <a:chExt cx="998870" cy="4476750"/>
          </a:xfrm>
        </p:grpSpPr>
        <p:grpSp>
          <p:nvGrpSpPr>
            <p:cNvPr id="24" name="Group 23"/>
            <p:cNvGrpSpPr/>
            <p:nvPr/>
          </p:nvGrpSpPr>
          <p:grpSpPr>
            <a:xfrm>
              <a:off x="7315200" y="2895600"/>
              <a:ext cx="998870" cy="2286000"/>
              <a:chOff x="1371600" y="533400"/>
              <a:chExt cx="998870" cy="2286000"/>
            </a:xfrm>
          </p:grpSpPr>
          <p:pic>
            <p:nvPicPr>
              <p:cNvPr id="25" name="Picture 24" descr="Pingpong Ball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71600" y="1820530"/>
                <a:ext cx="998870" cy="998870"/>
              </a:xfrm>
              <a:prstGeom prst="rect">
                <a:avLst/>
              </a:prstGeom>
            </p:spPr>
          </p:pic>
          <p:sp>
            <p:nvSpPr>
              <p:cNvPr id="26" name="Freeform 25"/>
              <p:cNvSpPr/>
              <p:nvPr/>
            </p:nvSpPr>
            <p:spPr>
              <a:xfrm>
                <a:off x="1828800" y="533400"/>
                <a:ext cx="168442" cy="1371600"/>
              </a:xfrm>
              <a:custGeom>
                <a:avLst/>
                <a:gdLst>
                  <a:gd name="connsiteX0" fmla="*/ 24063 w 168442"/>
                  <a:gd name="connsiteY0" fmla="*/ 1371600 h 1371600"/>
                  <a:gd name="connsiteX1" fmla="*/ 24063 w 168442"/>
                  <a:gd name="connsiteY1" fmla="*/ 168442 h 1371600"/>
                  <a:gd name="connsiteX2" fmla="*/ 168442 w 168442"/>
                  <a:gd name="connsiteY2" fmla="*/ 360947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442" h="1371600">
                    <a:moveTo>
                      <a:pt x="24063" y="1371600"/>
                    </a:moveTo>
                    <a:cubicBezTo>
                      <a:pt x="12031" y="854242"/>
                      <a:pt x="0" y="336884"/>
                      <a:pt x="24063" y="168442"/>
                    </a:cubicBezTo>
                    <a:cubicBezTo>
                      <a:pt x="48126" y="0"/>
                      <a:pt x="108284" y="180473"/>
                      <a:pt x="168442" y="360947"/>
                    </a:cubicBezTo>
                  </a:path>
                </a:pathLst>
              </a:custGeom>
              <a:noFill/>
              <a:ln w="381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Plus 26"/>
              <p:cNvSpPr/>
              <p:nvPr/>
            </p:nvSpPr>
            <p:spPr>
              <a:xfrm>
                <a:off x="1619250" y="2114550"/>
                <a:ext cx="457200" cy="381000"/>
              </a:xfrm>
              <a:prstGeom prst="mathPlus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2" name="Straight Connector 31"/>
            <p:cNvCxnSpPr/>
            <p:nvPr/>
          </p:nvCxnSpPr>
          <p:spPr>
            <a:xfrm rot="5400000">
              <a:off x="6668294" y="1847056"/>
              <a:ext cx="2286000" cy="1588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105150" y="1447800"/>
            <a:ext cx="914400" cy="4476750"/>
            <a:chOff x="5562600" y="1238250"/>
            <a:chExt cx="914400" cy="4476750"/>
          </a:xfrm>
        </p:grpSpPr>
        <p:grpSp>
          <p:nvGrpSpPr>
            <p:cNvPr id="19" name="Group 18"/>
            <p:cNvGrpSpPr/>
            <p:nvPr/>
          </p:nvGrpSpPr>
          <p:grpSpPr>
            <a:xfrm>
              <a:off x="5562600" y="3429000"/>
              <a:ext cx="914400" cy="2286000"/>
              <a:chOff x="2971800" y="533400"/>
              <a:chExt cx="914400" cy="2286000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3429000" y="533400"/>
                <a:ext cx="168442" cy="1371600"/>
              </a:xfrm>
              <a:custGeom>
                <a:avLst/>
                <a:gdLst>
                  <a:gd name="connsiteX0" fmla="*/ 24063 w 168442"/>
                  <a:gd name="connsiteY0" fmla="*/ 1371600 h 1371600"/>
                  <a:gd name="connsiteX1" fmla="*/ 24063 w 168442"/>
                  <a:gd name="connsiteY1" fmla="*/ 168442 h 1371600"/>
                  <a:gd name="connsiteX2" fmla="*/ 168442 w 168442"/>
                  <a:gd name="connsiteY2" fmla="*/ 360947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442" h="1371600">
                    <a:moveTo>
                      <a:pt x="24063" y="1371600"/>
                    </a:moveTo>
                    <a:cubicBezTo>
                      <a:pt x="12031" y="854242"/>
                      <a:pt x="0" y="336884"/>
                      <a:pt x="24063" y="168442"/>
                    </a:cubicBezTo>
                    <a:cubicBezTo>
                      <a:pt x="48126" y="0"/>
                      <a:pt x="108284" y="180473"/>
                      <a:pt x="168442" y="360947"/>
                    </a:cubicBezTo>
                  </a:path>
                </a:pathLst>
              </a:custGeom>
              <a:noFill/>
              <a:ln w="381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971800" y="1905000"/>
                <a:ext cx="914400" cy="9144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Minus 15"/>
              <p:cNvSpPr/>
              <p:nvPr/>
            </p:nvSpPr>
            <p:spPr>
              <a:xfrm>
                <a:off x="3238500" y="2209800"/>
                <a:ext cx="400050" cy="285750"/>
              </a:xfrm>
              <a:prstGeom prst="mathMinus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9" name="Straight Connector 28"/>
            <p:cNvCxnSpPr/>
            <p:nvPr/>
          </p:nvCxnSpPr>
          <p:spPr>
            <a:xfrm rot="5400000">
              <a:off x="4896644" y="2380456"/>
              <a:ext cx="2286000" cy="1588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5406189" y="1371600"/>
            <a:ext cx="2491792" cy="707886"/>
            <a:chOff x="5406189" y="1371600"/>
            <a:chExt cx="2491792" cy="707886"/>
          </a:xfrm>
        </p:grpSpPr>
        <p:sp>
          <p:nvSpPr>
            <p:cNvPr id="23" name="TextBox 22"/>
            <p:cNvSpPr txBox="1"/>
            <p:nvPr/>
          </p:nvSpPr>
          <p:spPr>
            <a:xfrm>
              <a:off x="5943600" y="1371600"/>
              <a:ext cx="1954381" cy="70788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মহাকর্ষ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বল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0" name="Left Arrow 29"/>
            <p:cNvSpPr/>
            <p:nvPr/>
          </p:nvSpPr>
          <p:spPr>
            <a:xfrm>
              <a:off x="5406189" y="1572126"/>
              <a:ext cx="533400" cy="304800"/>
            </a:xfrm>
            <a:prstGeom prst="leftArrow">
              <a:avLst/>
            </a:prstGeom>
            <a:solidFill>
              <a:schemeClr val="tx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181600" y="4397514"/>
            <a:ext cx="3347735" cy="707886"/>
            <a:chOff x="5257800" y="4267200"/>
            <a:chExt cx="3347735" cy="707886"/>
          </a:xfrm>
        </p:grpSpPr>
        <p:sp>
          <p:nvSpPr>
            <p:cNvPr id="39" name="Left Arrow 38"/>
            <p:cNvSpPr/>
            <p:nvPr/>
          </p:nvSpPr>
          <p:spPr>
            <a:xfrm>
              <a:off x="5257800" y="4495800"/>
              <a:ext cx="533400" cy="304800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15000" y="4267200"/>
              <a:ext cx="2890535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তাড়িতচৌম্বক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বল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76200" y="3200400"/>
            <a:ext cx="5181600" cy="312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vity-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41" y="455292"/>
            <a:ext cx="4596996" cy="2592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140000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c99minjek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505326"/>
            <a:ext cx="4411288" cy="3308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4878" y="1524000"/>
            <a:ext cx="38443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চিকিৎসাক্ষেত্রে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আইসোটোপের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33400" y="3986009"/>
            <a:ext cx="4411288" cy="1941550"/>
            <a:chOff x="533400" y="3986009"/>
            <a:chExt cx="4411288" cy="1941550"/>
          </a:xfrm>
        </p:grpSpPr>
        <p:pic>
          <p:nvPicPr>
            <p:cNvPr id="7" name="Picture 6" descr="Copy of images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4066149"/>
              <a:ext cx="4411288" cy="186141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33400" y="4038600"/>
              <a:ext cx="13163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নিউক্লিয়াস</a:t>
              </a:r>
              <a:endPara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286000" y="3986009"/>
              <a:ext cx="9284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  <a:sym typeface="Symbol"/>
                </a:rPr>
                <a:t>- </a:t>
              </a:r>
              <a:r>
                <a:rPr lang="en-US" sz="2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  <a:sym typeface="Symbol"/>
                </a:rPr>
                <a:t>কণা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62400" y="3986463"/>
              <a:ext cx="902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  <a:sym typeface="Symbol"/>
                </a:rPr>
                <a:t>- </a:t>
              </a:r>
              <a:r>
                <a:rPr lang="en-US" sz="2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  <a:sym typeface="Symbol"/>
                </a:rPr>
                <a:t>কণা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210825" y="3711714"/>
            <a:ext cx="3018775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দুর্বল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নিউক্লীয়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Diamo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674" y="484908"/>
            <a:ext cx="3581400" cy="3581400"/>
          </a:xfrm>
          <a:prstGeom prst="rect">
            <a:avLst/>
          </a:prstGeom>
          <a:noFill/>
        </p:spPr>
      </p:pic>
      <p:pic>
        <p:nvPicPr>
          <p:cNvPr id="4" name="Picture 3" descr="Pictur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26" y="526472"/>
            <a:ext cx="2902948" cy="3433486"/>
          </a:xfrm>
          <a:prstGeom prst="rect">
            <a:avLst/>
          </a:prstGeom>
        </p:spPr>
      </p:pic>
      <p:pic>
        <p:nvPicPr>
          <p:cNvPr id="5" name="Picture 4" descr="NuclearReac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92" y="4203974"/>
            <a:ext cx="3657143" cy="21968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88713" y="1524000"/>
            <a:ext cx="4145687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নিউক্লীয়াসে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প্রোটন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নিউট্রনের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শক্তিশালী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76800" y="3787914"/>
            <a:ext cx="3038011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নিউক্লীয়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ug%20o%20War%2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314" y="1377988"/>
            <a:ext cx="6241886" cy="44894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5800" y="587514"/>
            <a:ext cx="5580374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কেহ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নাহি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ছাড়ে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1800" y="3124200"/>
            <a:ext cx="1535998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সাম্য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animated exampl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110" y="228600"/>
            <a:ext cx="8018750" cy="2206626"/>
          </a:xfrm>
          <a:prstGeom prst="rect">
            <a:avLst/>
          </a:prstGeom>
          <a:noFill/>
        </p:spPr>
      </p:pic>
      <p:pic>
        <p:nvPicPr>
          <p:cNvPr id="5" name="Picture 29" descr="unbalanced_force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110" y="2903538"/>
            <a:ext cx="8001000" cy="2201862"/>
          </a:xfrm>
          <a:prstGeom prst="rect">
            <a:avLst/>
          </a:prstGeom>
          <a:noFill/>
        </p:spPr>
      </p:pic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8290"/>
            </a:avLst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98002" y="5181600"/>
            <a:ext cx="1842171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অসাম্য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971800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8001000" y="1541252"/>
            <a:ext cx="228600" cy="3640348"/>
            <a:chOff x="6858000" y="1447800"/>
            <a:chExt cx="228600" cy="3640348"/>
          </a:xfrm>
        </p:grpSpPr>
        <p:sp>
          <p:nvSpPr>
            <p:cNvPr id="3" name="Can 2"/>
            <p:cNvSpPr/>
            <p:nvPr/>
          </p:nvSpPr>
          <p:spPr>
            <a:xfrm>
              <a:off x="6858000" y="1447800"/>
              <a:ext cx="228600" cy="1828800"/>
            </a:xfrm>
            <a:prstGeom prst="can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Can 3"/>
            <p:cNvSpPr/>
            <p:nvPr/>
          </p:nvSpPr>
          <p:spPr>
            <a:xfrm flipV="1">
              <a:off x="6858000" y="3259348"/>
              <a:ext cx="228600" cy="1828800"/>
            </a:xfrm>
            <a:prstGeom prst="can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3187890" y="2362200"/>
            <a:ext cx="3200400" cy="1141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3186752" y="2362200"/>
            <a:ext cx="3200400" cy="11414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0495" y="3682425"/>
            <a:ext cx="821250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খুঁটিটি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ভাঙ্গেনি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খুঁটিটি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ভাঙ্গলো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5000" y="4419600"/>
            <a:ext cx="503855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উভয়ক্ষেত্রে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ভরবেগ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78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86309E-7 L 0.87361 -0.005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8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86309E-7 L 0.87361 -0.00532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8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525959"/>
            <a:ext cx="4123245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ঘটনাটি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Copy-of-Second-Law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83" y="1479148"/>
            <a:ext cx="7393034" cy="4921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228600"/>
            <a:ext cx="4419600" cy="6553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vlcsnap-2013-06-02-16h04m51s27.p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648927"/>
            <a:ext cx="4114800" cy="2964909"/>
          </a:xfrm>
          <a:prstGeom prst="rect">
            <a:avLst/>
          </a:prstGeom>
        </p:spPr>
      </p:pic>
      <p:pic>
        <p:nvPicPr>
          <p:cNvPr id="2" name="Picture 1" descr="Second law Gu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46364"/>
            <a:ext cx="4114800" cy="31732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685800"/>
            <a:ext cx="446147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অপেক্ষাকৃত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9701" y="1295400"/>
            <a:ext cx="438132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হলুদ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অপেক্ষাকৃত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58960" y="3591580"/>
            <a:ext cx="4761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অধিক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অতিক্রম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4038600"/>
            <a:ext cx="3959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অধিক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গতিবেগ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1905000"/>
            <a:ext cx="368883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উভয়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7794" y="4572000"/>
            <a:ext cx="46362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F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a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ত্বরণ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4933" y="5754469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 =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13133" y="5706343"/>
            <a:ext cx="825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ma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 animBg="1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3821" y="358914"/>
            <a:ext cx="2060179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8007" y="5410200"/>
            <a:ext cx="5490606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প্রদর্শিত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ঘটনাটি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mator bik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48918"/>
            <a:ext cx="6705600" cy="4090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28800" y="2030850"/>
            <a:ext cx="5160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2858869"/>
            <a:ext cx="1912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76600" y="558225"/>
            <a:ext cx="1795684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spc="3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spc="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28800" y="3773269"/>
            <a:ext cx="5405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6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 animBg="1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32871" y="616803"/>
            <a:ext cx="2353529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915" y="1600200"/>
            <a:ext cx="7241085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ফারুক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5 kg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বাক্স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মেঝের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বাক্সটি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নেওয়ার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ত্বরণ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.8 ms</a:t>
            </a:r>
            <a:r>
              <a:rPr lang="en-US" sz="4000" baseline="30000" dirty="0" smtClean="0">
                <a:latin typeface="Arial" pitchFamily="34" charset="0"/>
                <a:cs typeface="Arial" pitchFamily="34" charset="0"/>
              </a:rPr>
              <a:t>-2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810000"/>
            <a:ext cx="7074373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উপরোক্ত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ঘটনার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আলোকে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দাওঃ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উদ্দীপকে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বাক্সটির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প্রযুক্ত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380952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ank 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742950"/>
            <a:ext cx="7162800" cy="537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336</Words>
  <Application>Microsoft Office PowerPoint</Application>
  <PresentationFormat>On-screen Show (4:3)</PresentationFormat>
  <Paragraphs>71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132</cp:revision>
  <dcterms:created xsi:type="dcterms:W3CDTF">2013-04-28T11:41:06Z</dcterms:created>
  <dcterms:modified xsi:type="dcterms:W3CDTF">2013-06-03T07:36:34Z</dcterms:modified>
</cp:coreProperties>
</file>